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D7B6D-EAC4-4997-AED3-3B071DD52433}" type="datetimeFigureOut">
              <a:rPr lang="en-IN" smtClean="0"/>
              <a:t>25-06-2021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DCB89-1AEF-4BCB-83A1-205E267976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17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7DCB89-1AEF-4BCB-83A1-205E2679763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030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idx="4294967295"/>
          </p:nvPr>
        </p:nvSpPr>
        <p:spPr>
          <a:xfrm>
            <a:off x="914400" y="1219200"/>
            <a:ext cx="6400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       </a:t>
            </a:r>
            <a:r>
              <a:rPr lang="en-US" b="1" dirty="0">
                <a:solidFill>
                  <a:srgbClr val="FF0000"/>
                </a:solidFill>
              </a:rPr>
              <a:t>‘</a:t>
            </a:r>
            <a:r>
              <a:rPr lang="en-US" sz="3200" b="1" dirty="0">
                <a:solidFill>
                  <a:srgbClr val="FF0000"/>
                </a:solidFill>
              </a:rPr>
              <a:t>Basti’ by Intizar Hussain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i="1" dirty="0">
                <a:solidFill>
                  <a:schemeClr val="accent1"/>
                </a:solidFill>
              </a:rPr>
              <a:t>Topic -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The Child's Perspective in 'Basti'</a:t>
            </a:r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r>
              <a:rPr lang="en-US" b="1" i="1" dirty="0"/>
              <a:t>Name -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Ankita Saha </a:t>
            </a:r>
          </a:p>
          <a:p>
            <a:pPr>
              <a:buNone/>
            </a:pPr>
            <a:r>
              <a:rPr lang="en-US" b="1" i="1" dirty="0"/>
              <a:t>Roll -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1802064</a:t>
            </a:r>
          </a:p>
          <a:p>
            <a:pPr>
              <a:buNone/>
            </a:pPr>
            <a:r>
              <a:rPr lang="en-US" b="1" i="1" dirty="0"/>
              <a:t>Registration No. -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1061821100176</a:t>
            </a:r>
          </a:p>
          <a:p>
            <a:pPr>
              <a:buNone/>
            </a:pPr>
            <a:r>
              <a:rPr lang="en-US" b="1" i="1" dirty="0"/>
              <a:t>Semester -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VI</a:t>
            </a:r>
          </a:p>
          <a:p>
            <a:pPr>
              <a:buNone/>
            </a:pPr>
            <a:r>
              <a:rPr lang="en-US" b="1" i="1" dirty="0"/>
              <a:t>Course Name -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Partition Literature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Portrayal of an Integrated, Joyous yet Obliged     Childhood of Zakir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Point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                </a:t>
            </a:r>
            <a:r>
              <a:rPr lang="en-US" u="sng" dirty="0"/>
              <a:t> </a:t>
            </a:r>
            <a:r>
              <a:rPr lang="en-US" u="sng" dirty="0">
                <a:solidFill>
                  <a:srgbClr val="FF0000"/>
                </a:solidFill>
              </a:rPr>
              <a:t>Context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810000" cy="4191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002060"/>
                </a:solidFill>
              </a:rPr>
              <a:t>Zakir’s fascination with mythologies.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Inquisitive nature of little Zakir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2438399"/>
            <a:ext cx="4038600" cy="3687763"/>
          </a:xfrm>
        </p:spPr>
        <p:txBody>
          <a:bodyPr>
            <a:normAutofit/>
          </a:bodyPr>
          <a:lstStyle/>
          <a:p>
            <a:endParaRPr lang="en-US" sz="1900" dirty="0"/>
          </a:p>
          <a:p>
            <a:r>
              <a:rPr lang="en-US" sz="1900" dirty="0"/>
              <a:t>It makes his days very much exciting and colourful to pass with. Fiction becomes facts and those facts become his way of  ratinonalizing.</a:t>
            </a:r>
          </a:p>
          <a:p>
            <a:endParaRPr lang="en-US" sz="1800" dirty="0"/>
          </a:p>
          <a:p>
            <a:r>
              <a:rPr lang="en-US" sz="2000" dirty="0"/>
              <a:t>Apparently  simple questions but with enormous implications. Different answers create doubts and confusions 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Portrayal of an Integrated, Joyous yet Obliged     Childhood of Zakir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Point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Context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Communal harmony in Rupnagar 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Changes witnessed by the child  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Active and delightful childhood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Forgetting the Hindu-Muslim division people of Rupnargar live in an uncomplecated milieu.</a:t>
            </a:r>
          </a:p>
          <a:p>
            <a:r>
              <a:rPr lang="en-US" dirty="0"/>
              <a:t>Small nuances of everyday life become important. People gradually adapt to changes.</a:t>
            </a:r>
          </a:p>
          <a:p>
            <a:endParaRPr lang="en-US" dirty="0"/>
          </a:p>
          <a:p>
            <a:r>
              <a:rPr lang="en-US" dirty="0"/>
              <a:t>So simple yet colourful childhood leading with activities.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Portrayal of an Integrated, Joyous yet Obliged     Childhood of Zakir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Point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Context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Significance of digging graves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Journey to Vyaspur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Zakir and Sabirah digging their own graves and trying to fit into each other’s grave are predictive of the future.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Journey to Vyaspur looks very big to the child. Zakir’s excitement and Sabirah’s sorrow. Difference between children and adults in expressing emotions.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Portrayal of an Integrated, Joyous yet Obliged     Childhood of Zakir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Point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Context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Hussain’s motives for choosing child’s prespective in narration.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child’s perspective helps to see the change that comes over adults’ world. Children’s uninhibited response differs from adults’ inhibitions. Represents gradual movement of circumstances.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hoto_2021-06-24_21-50-07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7538" y="2895600"/>
            <a:ext cx="4038600" cy="3048000"/>
          </a:xfrm>
        </p:spPr>
      </p:pic>
      <p:pic>
        <p:nvPicPr>
          <p:cNvPr id="6" name="Content Placeholder 5" descr="photo_2021-06-24_21-50-0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49875" y="2133600"/>
            <a:ext cx="2955925" cy="38100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5118CE-82F9-47E3-9CA6-3FB29C71303B}"/>
              </a:ext>
            </a:extLst>
          </p:cNvPr>
          <p:cNvSpPr txBox="1"/>
          <p:nvPr/>
        </p:nvSpPr>
        <p:spPr>
          <a:xfrm>
            <a:off x="1143000" y="19050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Thank You</a:t>
            </a:r>
            <a:endParaRPr lang="en-IN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