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audio/wav" Extension="wav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8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9144000"/>
  <p:notesSz cx="6858000" cy="91440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8B56-9653-4B81-8374-AB663EC72E15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4EACBB-8A80-419C-AC7C-D6AD3A51E80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8B56-9653-4B81-8374-AB663EC72E15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ACBB-8A80-419C-AC7C-D6AD3A51E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8B56-9653-4B81-8374-AB663EC72E15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ACBB-8A80-419C-AC7C-D6AD3A51E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368B56-9653-4B81-8374-AB663EC72E15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D4EACBB-8A80-419C-AC7C-D6AD3A51E80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8B56-9653-4B81-8374-AB663EC72E15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ACBB-8A80-419C-AC7C-D6AD3A51E8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8B56-9653-4B81-8374-AB663EC72E15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ACBB-8A80-419C-AC7C-D6AD3A51E8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ACBB-8A80-419C-AC7C-D6AD3A51E8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8B56-9653-4B81-8374-AB663EC72E15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8B56-9653-4B81-8374-AB663EC72E15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ACBB-8A80-419C-AC7C-D6AD3A51E8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8B56-9653-4B81-8374-AB663EC72E15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ACBB-8A80-419C-AC7C-D6AD3A51E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368B56-9653-4B81-8374-AB663EC72E15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4EACBB-8A80-419C-AC7C-D6AD3A51E80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8B56-9653-4B81-8374-AB663EC72E15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4EACBB-8A80-419C-AC7C-D6AD3A51E80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368B56-9653-4B81-8374-AB663EC72E15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D4EACBB-8A80-419C-AC7C-D6AD3A51E80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24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lang="en-US" sz="7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>BASTI AS A</a:t>
            </a:r>
            <a:br>
              <a:rPr lang="en-US" sz="7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lang="en-US" sz="7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>DIASPORIC </a:t>
            </a:r>
            <a:br>
              <a:rPr lang="en-US" sz="7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lang="en-US" sz="7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>NOVEL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lang="en-US" sz="4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>PRESENTED BY </a:t>
            </a:r>
            <a:br>
              <a:rPr lang="en-US" sz="4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lang="en-US" sz="4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>DEBLISA MALLICK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10600" cy="5029200"/>
          </a:xfrm>
        </p:spPr>
        <p:txBody>
          <a:bodyPr>
            <a:normAutofit/>
          </a:bodyPr>
          <a:lstStyle/>
          <a:p>
            <a:pPr algn="ctr"/>
            <a:r>
              <a:rPr sz="9600" b="1" smtClean="0">
                <a:solidFill>
                  <a:srgbClr val="FF0000"/>
                </a:solidFill>
              </a:rPr>
              <a:t>THANKS </a:t>
            </a:r>
            <a:br>
              <a:rPr sz="9600" b="1" smtClean="0">
                <a:solidFill>
                  <a:srgbClr val="FF0000"/>
                </a:solidFill>
              </a:rPr>
            </a:br>
            <a:r>
              <a:rPr sz="9600" b="1" smtClean="0">
                <a:solidFill>
                  <a:srgbClr val="FF0000"/>
                </a:solidFill>
              </a:rPr>
              <a:t>FOR WATCHING</a:t>
            </a:r>
            <a:endParaRPr lang="en-US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48400"/>
          </a:xfrm>
        </p:spPr>
        <p:txBody>
          <a:bodyPr>
            <a:noAutofit/>
          </a:bodyPr>
          <a:lstStyle/>
          <a:p>
            <a: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z="3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z="3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z="3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>WHAT </a:t>
            </a:r>
            <a:r>
              <a:rPr sz="3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>IS A DIASPORA</a:t>
            </a:r>
            <a:r>
              <a:rPr sz="3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>?</a:t>
            </a:r>
            <a:r>
              <a:rPr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1) </a:t>
            </a:r>
            <a:r>
              <a:rPr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mass dispersion of a population from its indigenous territories, specifically the dispersion of the Jews. </a:t>
            </a:r>
            <a:br>
              <a:rPr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2) </a:t>
            </a:r>
            <a:r>
              <a:rPr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Whilst the word was originally used to describe the forced displacement of certain people, "Diaspora" is now generally used to describe those who identify with a "homeland", but live outside of it.</a:t>
            </a:r>
            <a:r>
              <a:rPr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3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>THEN, WHAT IS A DIASPORIC NOVEL?</a:t>
            </a:r>
            <a:r>
              <a:rPr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 </a:t>
            </a:r>
            <a:r>
              <a:rPr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kind of novel deals with the following things:-</a:t>
            </a:r>
            <a:br>
              <a:rPr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Forced Displacement of People</a:t>
            </a:r>
            <a:br>
              <a:rPr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Alienation</a:t>
            </a:r>
            <a:br>
              <a:rPr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Loneliness</a:t>
            </a:r>
            <a:br>
              <a:rPr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Nostalgia</a:t>
            </a:r>
            <a:br>
              <a:rPr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Readjustment</a:t>
            </a:r>
            <a:br>
              <a:rPr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Adaptation</a:t>
            </a:r>
            <a:endParaRPr lang="en-US" sz="2400" dirty="0"/>
          </a:p>
        </p:txBody>
      </p:sp>
    </p:spTree>
  </p:cSld>
  <p:clrMapOvr>
    <a:masterClrMapping/>
  </p:clrMapOvr>
  <p:transition spd="med">
    <p:split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477000"/>
          </a:xfrm>
        </p:spPr>
        <p:txBody>
          <a:bodyPr>
            <a:normAutofit fontScale="90000"/>
          </a:bodyPr>
          <a:lstStyle/>
          <a:p>
            <a:pPr algn="r"/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>'Exhaustion brought them to their knees'</a:t>
            </a:r>
            <a:br>
              <a:rPr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>Source:  Scoop Whoop</a:t>
            </a:r>
            <a:br>
              <a:rPr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itchFamily="18" charset="0"/>
            </a:endParaRPr>
          </a:p>
        </p:txBody>
      </p:sp>
    </p:spTree>
  </p:cSld>
  <p:clrMapOvr>
    <a:masterClrMapping/>
  </p:clrMapOvr>
  <p:transition spd="slow">
    <p:push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943600"/>
          </a:xfrm>
        </p:spPr>
        <p:txBody>
          <a:bodyPr>
            <a:normAutofit/>
          </a:bodyPr>
          <a:lstStyle/>
          <a:p>
            <a:r>
              <a:rPr sz="40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>BASTI &amp; THE WOES OF DIASPORA</a:t>
            </a:r>
            <a:r>
              <a:rPr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 </a:t>
            </a:r>
            <a:r>
              <a:rPr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Zakir, the protagonist,  takes us on the journey through his memories.</a:t>
            </a:r>
            <a:br>
              <a:rPr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2) Suffering shown through nostalgia, longing and devastation of a nation upon partition.</a:t>
            </a:r>
            <a:br>
              <a:rPr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Distorted  chronology shows the disturbed state of Zakir’s mind</a:t>
            </a:r>
            <a:endParaRPr lang="en-US" sz="3600" dirty="0"/>
          </a:p>
        </p:txBody>
      </p:sp>
    </p:spTree>
  </p:cSld>
  <p:clrMapOvr>
    <a:masterClrMapping/>
  </p:clrMapOvr>
  <p:transition spd="med">
    <p:wedge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400800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sz="3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z="3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z="3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z="3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z="3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z="3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z="3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>CHILDHOOD </a:t>
            </a:r>
            <a:r>
              <a:rPr sz="3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>HAVEN OF ZAKIR: RUPNAGAR</a:t>
            </a:r>
            <a: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1) </a:t>
            </a:r>
            <a: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Located in Eastern Uttar Pradesh, India.</a:t>
            </a:r>
            <a:b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2) </a:t>
            </a:r>
            <a: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Rupnagar translates into “City of Beauty”- A utopian society.</a:t>
            </a:r>
            <a:b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3) </a:t>
            </a:r>
            <a: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Husain’s idealistic vision of what Hindu-Muslim culture was or should have been.</a:t>
            </a:r>
            <a:b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4) </a:t>
            </a:r>
            <a: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Interminglinging of  Hindu-Muslim’s culture.</a:t>
            </a:r>
            <a:b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5) </a:t>
            </a:r>
            <a: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co-exist peacefully ; respect each others culture.</a:t>
            </a:r>
            <a:b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6) </a:t>
            </a:r>
            <a: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Zakir grows up learning two stories about world’s creation; one from Bhagat- ji and another from his Abba Jan</a:t>
            </a:r>
            <a:b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7) </a:t>
            </a:r>
            <a:r>
              <a:rPr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Finds both the stories amusing and believes both are true.</a:t>
            </a:r>
            <a:endParaRPr lang="en-US" sz="2800" dirty="0"/>
          </a:p>
        </p:txBody>
      </p:sp>
    </p:spTree>
  </p:cSld>
  <p:clrMapOvr>
    <a:masterClrMapping/>
  </p:clrMapOvr>
  <p:transition spd="med">
    <p:strips dir="ru"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4000"/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324600"/>
          </a:xfrm>
        </p:spPr>
        <p:txBody>
          <a:bodyPr>
            <a:normAutofit/>
          </a:bodyPr>
          <a:lstStyle/>
          <a:p>
            <a:pPr algn="r"/>
            <a:r>
              <a:rPr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>Million of refugees in Ambala</a:t>
            </a:r>
            <a:br>
              <a:rPr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>Source: India Times 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0"/>
          </a:xfrm>
        </p:spPr>
        <p:txBody>
          <a:bodyPr>
            <a:normAutofit fontScale="90000"/>
          </a:bodyPr>
          <a:lstStyle/>
          <a:p>
            <a:r>
              <a:rPr sz="40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>LEAVING RUPNAGAR &amp; MIGRATION  TO PAKISTAN</a:t>
            </a:r>
            <a:br>
              <a:rPr sz="40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z="3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z="3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z="3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>1) </a:t>
            </a:r>
            <a:r>
              <a:rPr sz="3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Zakir and his parents leaves Rupnagar and settles in Vyaspur for a short time.</a:t>
            </a:r>
            <a:br>
              <a:rPr sz="3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3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2) </a:t>
            </a:r>
            <a:r>
              <a:rPr sz="3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first time he </a:t>
            </a:r>
            <a:r>
              <a:rPr sz="3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gets </a:t>
            </a:r>
            <a:r>
              <a:rPr sz="3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taste how a Diaspora feels like.</a:t>
            </a:r>
            <a:r>
              <a:rPr sz="3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sz="3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sz="3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3) </a:t>
            </a:r>
            <a:r>
              <a:rPr sz="3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Feels like he had left his childhood in Rupnagar.</a:t>
            </a:r>
            <a:br>
              <a:rPr sz="3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3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4)  </a:t>
            </a:r>
            <a:r>
              <a:rPr sz="3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in 1947, they have to leave for Pakistan due to the partition.</a:t>
            </a:r>
            <a:br>
              <a:rPr sz="3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3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5) </a:t>
            </a:r>
            <a:r>
              <a:rPr sz="3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leave behind their home and relatives. Meanwhile, Zakir leaves  behind his friends and childhood love, Sabirah</a:t>
            </a:r>
            <a:r>
              <a:rPr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checker dir="vert"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400800"/>
          </a:xfrm>
        </p:spPr>
        <p:txBody>
          <a:bodyPr/>
          <a:lstStyle/>
          <a:p>
            <a:pPr algn="r"/>
            <a:r>
              <a:rPr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leaving their villages, hoping they would come back.</a:t>
            </a:r>
            <a:r>
              <a:rPr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Source: Scoop Whoop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477000"/>
          </a:xfrm>
        </p:spPr>
        <p:txBody>
          <a:bodyPr>
            <a:normAutofit fontScale="90000"/>
          </a:bodyPr>
          <a:lstStyle/>
          <a:p>
            <a:r>
              <a:rPr sz="53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>PANGS OF DIASPORA, LONGING AND NOSTALGIA</a:t>
            </a:r>
            <a:r>
              <a:rPr sz="53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>.</a:t>
            </a:r>
            <a:r>
              <a:rPr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z="40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/>
            </a:r>
            <a:br>
              <a:rPr sz="40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</a:br>
            <a:r>
              <a:rPr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</a:t>
            </a:r>
            <a:r>
              <a:rPr sz="40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 </a:t>
            </a:r>
            <a:r>
              <a:rPr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Zakir’s father’s longing to get buried beside the graves of his forefathers.</a:t>
            </a:r>
            <a:br>
              <a:rPr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Zakir’s longing for Neem trees and his reminiscing about his childhood friends and love, Sabirah.</a:t>
            </a:r>
            <a:br>
              <a:rPr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</a:t>
            </a:r>
            <a:r>
              <a:rPr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 </a:t>
            </a:r>
            <a:r>
              <a:rPr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Afzal’s grandmother longed to go back to her homeland</a:t>
            </a:r>
            <a:r>
              <a:rPr sz="4400" smtClean="0">
                <a:solidFill>
                  <a:srgbClr val="FF0000"/>
                </a:solidFill>
              </a:rPr>
              <a:t>.</a:t>
            </a:r>
            <a:endParaRPr lang="en-US" dirty="0"/>
          </a:p>
        </p:txBody>
      </p:sp>
    </p:spTree>
  </p:cSld>
  <p:clrMapOvr>
    <a:masterClrMapping/>
  </p:clrMapOvr>
  <p:transition spd="slow">
    <p:comb dir="vert"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